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</p:sldIdLst>
  <p:sldSz cx="18288000" cy="10287000"/>
  <p:notesSz cx="6858000" cy="9144000"/>
  <p:embeddedFontLst>
    <p:embeddedFont>
      <p:font typeface="Cantora One" charset="1" panose="02010602040000000003"/>
      <p:regular r:id="rId6"/>
    </p:embeddedFont>
    <p:embeddedFont>
      <p:font typeface="Arimo" charset="1" panose="020B0604020202020204"/>
      <p:regular r:id="rId7"/>
    </p:embeddedFont>
    <p:embeddedFont>
      <p:font typeface="Arimo Bold" charset="1" panose="020B0704020202020204"/>
      <p:regular r:id="rId8"/>
    </p:embeddedFont>
    <p:embeddedFont>
      <p:font typeface="Arimo Italics" charset="1" panose="020B0604020202090204"/>
      <p:regular r:id="rId9"/>
    </p:embeddedFont>
    <p:embeddedFont>
      <p:font typeface="Arimo Bold Italics" charset="1" panose="020B0704020202090204"/>
      <p:regular r:id="rId10"/>
    </p:embeddedFont>
    <p:embeddedFont>
      <p:font typeface="Bobby Jones" charset="1" panose="00000000000000000000"/>
      <p:regular r:id="rId11"/>
    </p:embeddedFont>
    <p:embeddedFont>
      <p:font typeface="อีฟดอวอิ้ง" charset="1" panose="00000000000000000000"/>
      <p:regular r:id="rId12"/>
    </p:embeddedFont>
    <p:embeddedFont>
      <p:font typeface="อีฟดอวอิ้ง Bold" charset="1" panose="00000000000000000000"/>
      <p:regular r:id="rId13"/>
    </p:embeddedFont>
    <p:embeddedFont>
      <p:font typeface="อีฟดอวอิ้ง Italics" charset="1" panose="00000000000000000000"/>
      <p:regular r:id="rId14"/>
    </p:embeddedFont>
    <p:embeddedFont>
      <p:font typeface="อีฟดอวอิ้ง Bold Italics" charset="1" panose="00000000000000000000"/>
      <p:regular r:id="rId15"/>
    </p:embeddedFont>
    <p:embeddedFont>
      <p:font typeface="Public Sans" charset="1" panose="00000000000000000000"/>
      <p:regular r:id="rId16"/>
    </p:embeddedFont>
    <p:embeddedFont>
      <p:font typeface="Public Sans Bold" charset="1" panose="00000000000000000000"/>
      <p:regular r:id="rId17"/>
    </p:embeddedFont>
    <p:embeddedFont>
      <p:font typeface="Public Sans Italics" charset="1" panose="00000000000000000000"/>
      <p:regular r:id="rId18"/>
    </p:embeddedFont>
    <p:embeddedFont>
      <p:font typeface="Public Sans Bold Italics" charset="1" panose="00000000000000000000"/>
      <p:regular r:id="rId19"/>
    </p:embeddedFont>
    <p:embeddedFont>
      <p:font typeface="Public Sans Thin" charset="1" panose="00000000000000000000"/>
      <p:regular r:id="rId20"/>
    </p:embeddedFont>
    <p:embeddedFont>
      <p:font typeface="Public Sans Thin Italics" charset="1" panose="00000000000000000000"/>
      <p:regular r:id="rId21"/>
    </p:embeddedFont>
    <p:embeddedFont>
      <p:font typeface="Public Sans Medium" charset="1" panose="00000000000000000000"/>
      <p:regular r:id="rId22"/>
    </p:embeddedFont>
    <p:embeddedFont>
      <p:font typeface="Public Sans Medium Italics" charset="1" panose="00000000000000000000"/>
      <p:regular r:id="rId23"/>
    </p:embeddedFont>
    <p:embeddedFont>
      <p:font typeface="Public Sans Heavy" charset="1" panose="00000000000000000000"/>
      <p:regular r:id="rId24"/>
    </p:embeddedFont>
    <p:embeddedFont>
      <p:font typeface="Public Sans Heavy Italics" charset="1" panose="00000000000000000000"/>
      <p:regular r:id="rId25"/>
    </p:embeddedFont>
    <p:embeddedFont>
      <p:font typeface="Caveat" charset="1" panose="00000500000000000000"/>
      <p:regular r:id="rId26"/>
    </p:embeddedFont>
    <p:embeddedFont>
      <p:font typeface="Caveat Bold" charset="1" panose="000008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33" Target="slides/slide6.xml" Type="http://schemas.openxmlformats.org/officeDocument/2006/relationships/slide"/><Relationship Id="rId34" Target="slides/slide7.xml" Type="http://schemas.openxmlformats.org/officeDocument/2006/relationships/slide"/><Relationship Id="rId35" Target="slides/slide8.xml" Type="http://schemas.openxmlformats.org/officeDocument/2006/relationships/slide"/><Relationship Id="rId36" Target="slides/slide9.xml" Type="http://schemas.openxmlformats.org/officeDocument/2006/relationships/slide"/><Relationship Id="rId37" Target="slides/slide10.xml" Type="http://schemas.openxmlformats.org/officeDocument/2006/relationships/slide"/><Relationship Id="rId38" Target="slides/slide1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14" Target="../media/image25.svg" Type="http://schemas.openxmlformats.org/officeDocument/2006/relationships/image"/><Relationship Id="rId15" Target="../media/image26.png" Type="http://schemas.openxmlformats.org/officeDocument/2006/relationships/image"/><Relationship Id="rId16" Target="../media/image27.svg" Type="http://schemas.openxmlformats.org/officeDocument/2006/relationships/image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Relationship Id="rId3" Target="../media/image30.png" Type="http://schemas.openxmlformats.org/officeDocument/2006/relationships/image"/><Relationship Id="rId4" Target="../media/image31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Relationship Id="rId3" Target="../media/image30.png" Type="http://schemas.openxmlformats.org/officeDocument/2006/relationships/image"/><Relationship Id="rId4" Target="../media/image31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8.pn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2" Target="../media/image29.jpeg" Type="http://schemas.openxmlformats.org/officeDocument/2006/relationships/image"/><Relationship Id="rId3" Target="../media/image32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Relationship Id="rId7" Target="../media/image36.png" Type="http://schemas.openxmlformats.org/officeDocument/2006/relationships/image"/><Relationship Id="rId8" Target="../media/image37.png" Type="http://schemas.openxmlformats.org/officeDocument/2006/relationships/image"/><Relationship Id="rId9" Target="../media/image3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2995536" y="4387080"/>
            <a:ext cx="5705683" cy="2111103"/>
          </a:xfrm>
          <a:custGeom>
            <a:avLst/>
            <a:gdLst/>
            <a:ahLst/>
            <a:cxnLst/>
            <a:rect r="r" b="b" t="t" l="l"/>
            <a:pathLst>
              <a:path h="2111103" w="5705683">
                <a:moveTo>
                  <a:pt x="0" y="0"/>
                </a:moveTo>
                <a:lnTo>
                  <a:pt x="5705683" y="0"/>
                </a:lnTo>
                <a:lnTo>
                  <a:pt x="5705683" y="2111103"/>
                </a:lnTo>
                <a:lnTo>
                  <a:pt x="0" y="21111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198246" y="7236908"/>
            <a:ext cx="6362393" cy="5145586"/>
          </a:xfrm>
          <a:custGeom>
            <a:avLst/>
            <a:gdLst/>
            <a:ahLst/>
            <a:cxnLst/>
            <a:rect r="r" b="b" t="t" l="l"/>
            <a:pathLst>
              <a:path h="5145586" w="6362393">
                <a:moveTo>
                  <a:pt x="0" y="0"/>
                </a:moveTo>
                <a:lnTo>
                  <a:pt x="6362393" y="0"/>
                </a:lnTo>
                <a:lnTo>
                  <a:pt x="6362393" y="5145586"/>
                </a:lnTo>
                <a:lnTo>
                  <a:pt x="0" y="5145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24348" y="-4114303"/>
            <a:ext cx="7083875" cy="5250922"/>
          </a:xfrm>
          <a:custGeom>
            <a:avLst/>
            <a:gdLst/>
            <a:ahLst/>
            <a:cxnLst/>
            <a:rect r="r" b="b" t="t" l="l"/>
            <a:pathLst>
              <a:path h="5250922" w="7083875">
                <a:moveTo>
                  <a:pt x="0" y="0"/>
                </a:moveTo>
                <a:lnTo>
                  <a:pt x="7083874" y="0"/>
                </a:lnTo>
                <a:lnTo>
                  <a:pt x="7083874" y="5250923"/>
                </a:lnTo>
                <a:lnTo>
                  <a:pt x="0" y="52509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165488" y="-2220681"/>
            <a:ext cx="4330977" cy="6971391"/>
          </a:xfrm>
          <a:custGeom>
            <a:avLst/>
            <a:gdLst/>
            <a:ahLst/>
            <a:cxnLst/>
            <a:rect r="r" b="b" t="t" l="l"/>
            <a:pathLst>
              <a:path h="6971391" w="4330977">
                <a:moveTo>
                  <a:pt x="0" y="0"/>
                </a:moveTo>
                <a:lnTo>
                  <a:pt x="4330976" y="0"/>
                </a:lnTo>
                <a:lnTo>
                  <a:pt x="4330976" y="6971392"/>
                </a:lnTo>
                <a:lnTo>
                  <a:pt x="0" y="69713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96227" y="-5222651"/>
            <a:ext cx="7519797" cy="8229600"/>
          </a:xfrm>
          <a:custGeom>
            <a:avLst/>
            <a:gdLst/>
            <a:ahLst/>
            <a:cxnLst/>
            <a:rect r="r" b="b" t="t" l="l"/>
            <a:pathLst>
              <a:path h="8229600" w="7519797">
                <a:moveTo>
                  <a:pt x="0" y="0"/>
                </a:moveTo>
                <a:lnTo>
                  <a:pt x="7519797" y="0"/>
                </a:lnTo>
                <a:lnTo>
                  <a:pt x="75197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135482" y="6700997"/>
            <a:ext cx="6624895" cy="6318494"/>
          </a:xfrm>
          <a:custGeom>
            <a:avLst/>
            <a:gdLst/>
            <a:ahLst/>
            <a:cxnLst/>
            <a:rect r="r" b="b" t="t" l="l"/>
            <a:pathLst>
              <a:path h="6318494" w="6624895">
                <a:moveTo>
                  <a:pt x="0" y="0"/>
                </a:moveTo>
                <a:lnTo>
                  <a:pt x="6624896" y="0"/>
                </a:lnTo>
                <a:lnTo>
                  <a:pt x="6624896" y="6318494"/>
                </a:lnTo>
                <a:lnTo>
                  <a:pt x="0" y="63184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5176754" y="7834761"/>
            <a:ext cx="5388838" cy="8229600"/>
          </a:xfrm>
          <a:custGeom>
            <a:avLst/>
            <a:gdLst/>
            <a:ahLst/>
            <a:cxnLst/>
            <a:rect r="r" b="b" t="t" l="l"/>
            <a:pathLst>
              <a:path h="8229600" w="5388838">
                <a:moveTo>
                  <a:pt x="0" y="0"/>
                </a:moveTo>
                <a:lnTo>
                  <a:pt x="5388838" y="0"/>
                </a:lnTo>
                <a:lnTo>
                  <a:pt x="53888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7213029" y="-1488842"/>
            <a:ext cx="9194302" cy="2344547"/>
          </a:xfrm>
          <a:custGeom>
            <a:avLst/>
            <a:gdLst/>
            <a:ahLst/>
            <a:cxnLst/>
            <a:rect r="r" b="b" t="t" l="l"/>
            <a:pathLst>
              <a:path h="2344547" w="9194302">
                <a:moveTo>
                  <a:pt x="0" y="0"/>
                </a:moveTo>
                <a:lnTo>
                  <a:pt x="9194302" y="0"/>
                </a:lnTo>
                <a:lnTo>
                  <a:pt x="9194302" y="2344547"/>
                </a:lnTo>
                <a:lnTo>
                  <a:pt x="0" y="23445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756373" y="2060559"/>
            <a:ext cx="10775254" cy="6165883"/>
          </a:xfrm>
          <a:custGeom>
            <a:avLst/>
            <a:gdLst/>
            <a:ahLst/>
            <a:cxnLst/>
            <a:rect r="r" b="b" t="t" l="l"/>
            <a:pathLst>
              <a:path h="6165883" w="10775254">
                <a:moveTo>
                  <a:pt x="0" y="0"/>
                </a:moveTo>
                <a:lnTo>
                  <a:pt x="10775254" y="0"/>
                </a:lnTo>
                <a:lnTo>
                  <a:pt x="10775254" y="6165882"/>
                </a:lnTo>
                <a:lnTo>
                  <a:pt x="0" y="616588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-33469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64131" y="7711742"/>
            <a:ext cx="4734991" cy="4297004"/>
          </a:xfrm>
          <a:custGeom>
            <a:avLst/>
            <a:gdLst/>
            <a:ahLst/>
            <a:cxnLst/>
            <a:rect r="r" b="b" t="t" l="l"/>
            <a:pathLst>
              <a:path h="4297004" w="4734991">
                <a:moveTo>
                  <a:pt x="0" y="0"/>
                </a:moveTo>
                <a:lnTo>
                  <a:pt x="4734991" y="0"/>
                </a:lnTo>
                <a:lnTo>
                  <a:pt x="4734991" y="4297004"/>
                </a:lnTo>
                <a:lnTo>
                  <a:pt x="0" y="42970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19813" y="2060559"/>
            <a:ext cx="4234186" cy="5155782"/>
          </a:xfrm>
          <a:custGeom>
            <a:avLst/>
            <a:gdLst/>
            <a:ahLst/>
            <a:cxnLst/>
            <a:rect r="r" b="b" t="t" l="l"/>
            <a:pathLst>
              <a:path h="5155782" w="4234186">
                <a:moveTo>
                  <a:pt x="0" y="0"/>
                </a:moveTo>
                <a:lnTo>
                  <a:pt x="4234186" y="0"/>
                </a:lnTo>
                <a:lnTo>
                  <a:pt x="4234186" y="5155781"/>
                </a:lnTo>
                <a:lnTo>
                  <a:pt x="0" y="51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529029" y="3950787"/>
            <a:ext cx="9229942" cy="2021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127"/>
              </a:lnSpc>
              <a:spcBef>
                <a:spcPct val="0"/>
              </a:spcBef>
            </a:pPr>
            <a:r>
              <a:rPr lang="en-US" sz="15436" spc="-478">
                <a:solidFill>
                  <a:srgbClr val="60311B"/>
                </a:solidFill>
                <a:latin typeface="Cantora One"/>
              </a:rPr>
              <a:t>Geografia :)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91773" y="6390325"/>
            <a:ext cx="9504454" cy="517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78"/>
              </a:lnSpc>
            </a:pPr>
            <a:r>
              <a:rPr lang="en-US" sz="3400">
                <a:solidFill>
                  <a:srgbClr val="60311B"/>
                </a:solidFill>
                <a:latin typeface="Public Sans Medium"/>
              </a:rPr>
              <a:t> Professora Débora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3" t="-17128" r="-923" b="-933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814814" y="-3369933"/>
            <a:ext cx="10803630" cy="10020367"/>
          </a:xfrm>
          <a:custGeom>
            <a:avLst/>
            <a:gdLst/>
            <a:ahLst/>
            <a:cxnLst/>
            <a:rect r="r" b="b" t="t" l="l"/>
            <a:pathLst>
              <a:path h="10020367" w="10803630">
                <a:moveTo>
                  <a:pt x="0" y="0"/>
                </a:moveTo>
                <a:lnTo>
                  <a:pt x="10803630" y="0"/>
                </a:lnTo>
                <a:lnTo>
                  <a:pt x="10803630" y="10020367"/>
                </a:lnTo>
                <a:lnTo>
                  <a:pt x="0" y="100203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642428" y="9598039"/>
            <a:ext cx="20241150" cy="3036173"/>
          </a:xfrm>
          <a:custGeom>
            <a:avLst/>
            <a:gdLst/>
            <a:ahLst/>
            <a:cxnLst/>
            <a:rect r="r" b="b" t="t" l="l"/>
            <a:pathLst>
              <a:path h="3036173" w="20241150">
                <a:moveTo>
                  <a:pt x="0" y="0"/>
                </a:moveTo>
                <a:lnTo>
                  <a:pt x="20241151" y="0"/>
                </a:lnTo>
                <a:lnTo>
                  <a:pt x="20241151" y="3036173"/>
                </a:lnTo>
                <a:lnTo>
                  <a:pt x="0" y="30361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6002748" y="586286"/>
            <a:ext cx="9193889" cy="8527332"/>
          </a:xfrm>
          <a:custGeom>
            <a:avLst/>
            <a:gdLst/>
            <a:ahLst/>
            <a:cxnLst/>
            <a:rect r="r" b="b" t="t" l="l"/>
            <a:pathLst>
              <a:path h="8527332" w="9193889">
                <a:moveTo>
                  <a:pt x="9193890" y="0"/>
                </a:moveTo>
                <a:lnTo>
                  <a:pt x="0" y="0"/>
                </a:lnTo>
                <a:lnTo>
                  <a:pt x="0" y="8527332"/>
                </a:lnTo>
                <a:lnTo>
                  <a:pt x="9193890" y="8527332"/>
                </a:lnTo>
                <a:lnTo>
                  <a:pt x="919389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524251" y="7788399"/>
            <a:ext cx="2993434" cy="2689101"/>
          </a:xfrm>
          <a:custGeom>
            <a:avLst/>
            <a:gdLst/>
            <a:ahLst/>
            <a:cxnLst/>
            <a:rect r="r" b="b" t="t" l="l"/>
            <a:pathLst>
              <a:path h="2689101" w="2993434">
                <a:moveTo>
                  <a:pt x="0" y="0"/>
                </a:moveTo>
                <a:lnTo>
                  <a:pt x="2993434" y="0"/>
                </a:lnTo>
                <a:lnTo>
                  <a:pt x="2993434" y="2689101"/>
                </a:lnTo>
                <a:lnTo>
                  <a:pt x="0" y="26891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4824192" y="8669765"/>
            <a:ext cx="5351275" cy="1906392"/>
          </a:xfrm>
          <a:custGeom>
            <a:avLst/>
            <a:gdLst/>
            <a:ahLst/>
            <a:cxnLst/>
            <a:rect r="r" b="b" t="t" l="l"/>
            <a:pathLst>
              <a:path h="1906392" w="5351275">
                <a:moveTo>
                  <a:pt x="5351275" y="0"/>
                </a:moveTo>
                <a:lnTo>
                  <a:pt x="0" y="0"/>
                </a:lnTo>
                <a:lnTo>
                  <a:pt x="0" y="1906392"/>
                </a:lnTo>
                <a:lnTo>
                  <a:pt x="5351275" y="1906392"/>
                </a:lnTo>
                <a:lnTo>
                  <a:pt x="5351275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3342139" y="2747070"/>
            <a:ext cx="11413222" cy="178901"/>
            <a:chOff x="0" y="0"/>
            <a:chExt cx="15217629" cy="2385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93026" cy="238535"/>
            </a:xfrm>
            <a:custGeom>
              <a:avLst/>
              <a:gdLst/>
              <a:ahLst/>
              <a:cxnLst/>
              <a:rect r="r" b="b" t="t" l="l"/>
              <a:pathLst>
                <a:path h="238535" w="4893026">
                  <a:moveTo>
                    <a:pt x="0" y="0"/>
                  </a:moveTo>
                  <a:lnTo>
                    <a:pt x="4893026" y="0"/>
                  </a:lnTo>
                  <a:lnTo>
                    <a:pt x="4893026" y="238535"/>
                  </a:lnTo>
                  <a:lnTo>
                    <a:pt x="0" y="238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5157582" y="0"/>
              <a:ext cx="4893026" cy="238535"/>
            </a:xfrm>
            <a:custGeom>
              <a:avLst/>
              <a:gdLst/>
              <a:ahLst/>
              <a:cxnLst/>
              <a:rect r="r" b="b" t="t" l="l"/>
              <a:pathLst>
                <a:path h="238535" w="4893026">
                  <a:moveTo>
                    <a:pt x="0" y="0"/>
                  </a:moveTo>
                  <a:lnTo>
                    <a:pt x="4893026" y="0"/>
                  </a:lnTo>
                  <a:lnTo>
                    <a:pt x="4893026" y="238535"/>
                  </a:lnTo>
                  <a:lnTo>
                    <a:pt x="0" y="238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0324603" y="0"/>
              <a:ext cx="4893026" cy="238535"/>
            </a:xfrm>
            <a:custGeom>
              <a:avLst/>
              <a:gdLst/>
              <a:ahLst/>
              <a:cxnLst/>
              <a:rect r="r" b="b" t="t" l="l"/>
              <a:pathLst>
                <a:path h="238535" w="4893026">
                  <a:moveTo>
                    <a:pt x="0" y="0"/>
                  </a:moveTo>
                  <a:lnTo>
                    <a:pt x="4893026" y="0"/>
                  </a:lnTo>
                  <a:lnTo>
                    <a:pt x="4893026" y="238535"/>
                  </a:lnTo>
                  <a:lnTo>
                    <a:pt x="0" y="238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5111791" y="8466798"/>
            <a:ext cx="1414053" cy="1182502"/>
          </a:xfrm>
          <a:custGeom>
            <a:avLst/>
            <a:gdLst/>
            <a:ahLst/>
            <a:cxnLst/>
            <a:rect r="r" b="b" t="t" l="l"/>
            <a:pathLst>
              <a:path h="1182502" w="1414053">
                <a:moveTo>
                  <a:pt x="0" y="0"/>
                </a:moveTo>
                <a:lnTo>
                  <a:pt x="1414053" y="0"/>
                </a:lnTo>
                <a:lnTo>
                  <a:pt x="1414053" y="1182502"/>
                </a:lnTo>
                <a:lnTo>
                  <a:pt x="0" y="11825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03330" y="1672354"/>
            <a:ext cx="13349635" cy="3952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 spc="300">
                <a:solidFill>
                  <a:srgbClr val="895D42"/>
                </a:solidFill>
                <a:latin typeface="Bobby Jones"/>
              </a:rPr>
              <a:t>AULA 1</a:t>
            </a:r>
          </a:p>
          <a:p>
            <a:pPr algn="ctr">
              <a:lnSpc>
                <a:spcPts val="9000"/>
              </a:lnSpc>
            </a:pPr>
            <a:r>
              <a:rPr lang="en-US" sz="7500" spc="300">
                <a:solidFill>
                  <a:srgbClr val="895D42"/>
                </a:solidFill>
                <a:latin typeface="Bobby Jones"/>
              </a:rPr>
              <a:t>ESPAÇO MUNDIAL</a:t>
            </a:r>
          </a:p>
          <a:p>
            <a:pPr algn="ctr">
              <a:lnSpc>
                <a:spcPts val="12959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5293853" y="7788399"/>
            <a:ext cx="7700294" cy="785705"/>
            <a:chOff x="0" y="0"/>
            <a:chExt cx="10267058" cy="104760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586195" cy="1044479"/>
            </a:xfrm>
            <a:custGeom>
              <a:avLst/>
              <a:gdLst/>
              <a:ahLst/>
              <a:cxnLst/>
              <a:rect r="r" b="b" t="t" l="l"/>
              <a:pathLst>
                <a:path h="1044479" w="3586195">
                  <a:moveTo>
                    <a:pt x="0" y="0"/>
                  </a:moveTo>
                  <a:lnTo>
                    <a:pt x="3586195" y="0"/>
                  </a:lnTo>
                  <a:lnTo>
                    <a:pt x="3586195" y="1044479"/>
                  </a:lnTo>
                  <a:lnTo>
                    <a:pt x="0" y="1044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31740" y="3128"/>
              <a:ext cx="3586195" cy="1044479"/>
            </a:xfrm>
            <a:custGeom>
              <a:avLst/>
              <a:gdLst/>
              <a:ahLst/>
              <a:cxnLst/>
              <a:rect r="r" b="b" t="t" l="l"/>
              <a:pathLst>
                <a:path h="1044479" w="3586195">
                  <a:moveTo>
                    <a:pt x="0" y="0"/>
                  </a:moveTo>
                  <a:lnTo>
                    <a:pt x="3586195" y="0"/>
                  </a:lnTo>
                  <a:lnTo>
                    <a:pt x="3586195" y="1044479"/>
                  </a:lnTo>
                  <a:lnTo>
                    <a:pt x="0" y="1044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680863" y="0"/>
              <a:ext cx="3586195" cy="1044479"/>
            </a:xfrm>
            <a:custGeom>
              <a:avLst/>
              <a:gdLst/>
              <a:ahLst/>
              <a:cxnLst/>
              <a:rect r="r" b="b" t="t" l="l"/>
              <a:pathLst>
                <a:path h="1044479" w="3586195">
                  <a:moveTo>
                    <a:pt x="0" y="0"/>
                  </a:moveTo>
                  <a:lnTo>
                    <a:pt x="3586195" y="0"/>
                  </a:lnTo>
                  <a:lnTo>
                    <a:pt x="3586195" y="1044479"/>
                  </a:lnTo>
                  <a:lnTo>
                    <a:pt x="0" y="1044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5588972" y="7897403"/>
            <a:ext cx="7110057" cy="562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83"/>
              </a:lnSpc>
              <a:spcBef>
                <a:spcPct val="0"/>
              </a:spcBef>
            </a:pPr>
            <a:r>
              <a:rPr lang="en-US" sz="3799" spc="170">
                <a:solidFill>
                  <a:srgbClr val="764F36"/>
                </a:solidFill>
                <a:latin typeface="Caveat"/>
              </a:rPr>
              <a:t>Prontos ou não, aqui vamos nós!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-2788059">
            <a:off x="4150796" y="7401907"/>
            <a:ext cx="729674" cy="1018580"/>
          </a:xfrm>
          <a:custGeom>
            <a:avLst/>
            <a:gdLst/>
            <a:ahLst/>
            <a:cxnLst/>
            <a:rect r="r" b="b" t="t" l="l"/>
            <a:pathLst>
              <a:path h="1018580" w="729674">
                <a:moveTo>
                  <a:pt x="0" y="0"/>
                </a:moveTo>
                <a:lnTo>
                  <a:pt x="729674" y="0"/>
                </a:lnTo>
                <a:lnTo>
                  <a:pt x="729674" y="1018580"/>
                </a:lnTo>
                <a:lnTo>
                  <a:pt x="0" y="101858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3" t="-17128" r="-923" b="-93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1881" y="77847"/>
            <a:ext cx="15295562" cy="1013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 spc="108" u="sng">
                <a:solidFill>
                  <a:srgbClr val="8F5E3F"/>
                </a:solidFill>
                <a:latin typeface="อีฟดอวอิ้ง"/>
              </a:rPr>
              <a:t>Território</a:t>
            </a:r>
            <a:r>
              <a:rPr lang="en-US" sz="3600" spc="108">
                <a:solidFill>
                  <a:srgbClr val="8F5E3F"/>
                </a:solidFill>
                <a:latin typeface="อีฟดอวอิ้ง"/>
              </a:rPr>
              <a:t>: Espaço Geográfico Delimitado por Relações de Poder</a:t>
            </a:r>
          </a:p>
          <a:p>
            <a:pPr>
              <a:lnSpc>
                <a:spcPts val="4680"/>
              </a:lnSpc>
            </a:pPr>
            <a:r>
              <a:rPr lang="en-US" sz="3600" spc="108">
                <a:solidFill>
                  <a:srgbClr val="8F5E3F"/>
                </a:solidFill>
                <a:latin typeface="อีฟดอวอิ้ง"/>
              </a:rPr>
              <a:t>Conceito: O território refere-se a uma área delimitada sob o controle de um determinado poder, que pode ser um governo, uma organização ou mesmo influências culturais. Este conceito abrange não apenas a terra em si mas também as águas territoriais e o espaço aéreo associado. A delimitação de um território é estabelecida através de fronteiras físicas ou legais, dentro das quais o poder soberano exerce sua autoridade. </a:t>
            </a:r>
            <a:r>
              <a:rPr lang="en-US" sz="3600" spc="108" u="sng">
                <a:solidFill>
                  <a:srgbClr val="8F5E3F"/>
                </a:solidFill>
                <a:latin typeface="อีฟดอวอิ้ง"/>
              </a:rPr>
              <a:t>Território</a:t>
            </a:r>
            <a:r>
              <a:rPr lang="en-US" sz="3600" spc="108">
                <a:solidFill>
                  <a:srgbClr val="8F5E3F"/>
                </a:solidFill>
                <a:latin typeface="อีฟดอวอิ้ง"/>
              </a:rPr>
              <a:t> é uma área controlada por um governo ou autoridade, marcada por limites definidos. Dentro desses limites, o poder controlador estabelece regras, leis e tem o direito de usar os recursos disponíveis. </a:t>
            </a:r>
          </a:p>
          <a:p>
            <a:pPr>
              <a:lnSpc>
                <a:spcPts val="4680"/>
              </a:lnSpc>
            </a:pPr>
          </a:p>
          <a:p>
            <a:pPr>
              <a:lnSpc>
                <a:spcPts val="4680"/>
              </a:lnSpc>
            </a:pPr>
            <a:r>
              <a:rPr lang="en-US" sz="3600" spc="108" u="sng">
                <a:solidFill>
                  <a:srgbClr val="8F5E3F"/>
                </a:solidFill>
                <a:latin typeface="อีฟดอวอิ้ง"/>
              </a:rPr>
              <a:t>Contextualizando o conceito:</a:t>
            </a:r>
            <a:r>
              <a:rPr lang="en-US" sz="3600" spc="108">
                <a:solidFill>
                  <a:srgbClr val="8F5E3F"/>
                </a:solidFill>
                <a:latin typeface="อีฟดอวอิ้ง"/>
              </a:rPr>
              <a:t> Pense no Brasil, nos Estados Unidos e na Alemanha como casas grandes, onde cada uma tem seu próprio espaço e regras. As "cercas" dessas casas são as fronteiras que separam um país do outro.</a:t>
            </a:r>
          </a:p>
          <a:p>
            <a:pPr>
              <a:lnSpc>
                <a:spcPts val="507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1738232" y="7605877"/>
            <a:ext cx="2766932" cy="3011892"/>
          </a:xfrm>
          <a:custGeom>
            <a:avLst/>
            <a:gdLst/>
            <a:ahLst/>
            <a:cxnLst/>
            <a:rect r="r" b="b" t="t" l="l"/>
            <a:pathLst>
              <a:path h="3011892" w="2766932">
                <a:moveTo>
                  <a:pt x="0" y="0"/>
                </a:moveTo>
                <a:lnTo>
                  <a:pt x="2766932" y="0"/>
                </a:lnTo>
                <a:lnTo>
                  <a:pt x="2766932" y="3011892"/>
                </a:lnTo>
                <a:lnTo>
                  <a:pt x="0" y="3011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2754" t="-6087" r="0" b="-608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955824" y="560298"/>
            <a:ext cx="3400561" cy="3701617"/>
          </a:xfrm>
          <a:custGeom>
            <a:avLst/>
            <a:gdLst/>
            <a:ahLst/>
            <a:cxnLst/>
            <a:rect r="r" b="b" t="t" l="l"/>
            <a:pathLst>
              <a:path h="3701617" w="3400561">
                <a:moveTo>
                  <a:pt x="0" y="0"/>
                </a:moveTo>
                <a:lnTo>
                  <a:pt x="3400561" y="0"/>
                </a:lnTo>
                <a:lnTo>
                  <a:pt x="3400561" y="3701617"/>
                </a:lnTo>
                <a:lnTo>
                  <a:pt x="0" y="3701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2754" t="-6087" r="0" b="-608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7" t="-13555" r="-707" b="-675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5460" y="886979"/>
            <a:ext cx="15342247" cy="801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59"/>
              </a:lnSpc>
            </a:pPr>
            <a:r>
              <a:rPr lang="en-US" sz="3799" spc="94" u="sng">
                <a:solidFill>
                  <a:srgbClr val="70523C"/>
                </a:solidFill>
                <a:latin typeface="Bobby Jones"/>
              </a:rPr>
              <a:t>REDES: CONJUNTOS DE INFRAESTRUTURAS QUE INTERLIGAM O ESPAÇO GEOGRÁFICO</a:t>
            </a:r>
          </a:p>
          <a:p>
            <a:pPr>
              <a:lnSpc>
                <a:spcPts val="4559"/>
              </a:lnSpc>
            </a:pPr>
          </a:p>
          <a:p>
            <a:pPr>
              <a:lnSpc>
                <a:spcPts val="4559"/>
              </a:lnSpc>
            </a:pPr>
            <a:r>
              <a:rPr lang="en-US" sz="3799" spc="94" u="sng">
                <a:solidFill>
                  <a:srgbClr val="70523C"/>
                </a:solidFill>
                <a:latin typeface="Bobby Jones"/>
              </a:rPr>
              <a:t>Conceito</a:t>
            </a:r>
            <a:r>
              <a:rPr lang="en-US" sz="3799" spc="94">
                <a:solidFill>
                  <a:srgbClr val="70523C"/>
                </a:solidFill>
                <a:latin typeface="Bobby Jones"/>
              </a:rPr>
              <a:t>: Redes são sistemas formados por pontos interconectados por linhas, que podem ser físicas, como rodovias e ferrovias, ou virtuais, como conexões de internet. Essas redes facilitam o movimento de pessoas, mercadorias e informações através de grandes distâncias, conectando diferentes partes de um território ou até mesmo diferentes territórios ao redor do mundo.</a:t>
            </a:r>
          </a:p>
          <a:p>
            <a:pPr>
              <a:lnSpc>
                <a:spcPts val="4559"/>
              </a:lnSpc>
            </a:pPr>
          </a:p>
          <a:p>
            <a:pPr marL="0" indent="0" lvl="0">
              <a:lnSpc>
                <a:spcPts val="4559"/>
              </a:lnSpc>
              <a:spcBef>
                <a:spcPct val="0"/>
              </a:spcBef>
            </a:pPr>
            <a:r>
              <a:rPr lang="en-US" sz="3799" spc="94" u="sng">
                <a:solidFill>
                  <a:srgbClr val="70523C"/>
                </a:solidFill>
                <a:latin typeface="Bobby Jones"/>
              </a:rPr>
              <a:t>Contextualizando o conceito</a:t>
            </a:r>
            <a:r>
              <a:rPr lang="en-US" sz="3799" spc="94">
                <a:solidFill>
                  <a:srgbClr val="70523C"/>
                </a:solidFill>
                <a:latin typeface="Bobby Jones"/>
              </a:rPr>
              <a:t>: As estradas que ligam cidades são como as trilhas de um parque, permitindo que carros e ônibus viajem entre elas. A internet é como um sistema invisível de cabos e ondas que conecta seu celular e computador com o resto do mundo.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597898" y="6813168"/>
            <a:ext cx="3017891" cy="4479245"/>
          </a:xfrm>
          <a:custGeom>
            <a:avLst/>
            <a:gdLst/>
            <a:ahLst/>
            <a:cxnLst/>
            <a:rect r="r" b="b" t="t" l="l"/>
            <a:pathLst>
              <a:path h="4479245" w="3017891">
                <a:moveTo>
                  <a:pt x="0" y="0"/>
                </a:moveTo>
                <a:lnTo>
                  <a:pt x="3017891" y="0"/>
                </a:lnTo>
                <a:lnTo>
                  <a:pt x="3017891" y="4479245"/>
                </a:lnTo>
                <a:lnTo>
                  <a:pt x="0" y="4479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32589" y="9291563"/>
            <a:ext cx="3791388" cy="1350682"/>
          </a:xfrm>
          <a:custGeom>
            <a:avLst/>
            <a:gdLst/>
            <a:ahLst/>
            <a:cxnLst/>
            <a:rect r="r" b="b" t="t" l="l"/>
            <a:pathLst>
              <a:path h="1350682" w="3791388">
                <a:moveTo>
                  <a:pt x="0" y="0"/>
                </a:moveTo>
                <a:lnTo>
                  <a:pt x="3791388" y="0"/>
                </a:lnTo>
                <a:lnTo>
                  <a:pt x="3791388" y="1350681"/>
                </a:lnTo>
                <a:lnTo>
                  <a:pt x="0" y="13506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3" t="-17128" r="-923" b="-93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8331" y="449804"/>
            <a:ext cx="15295562" cy="8600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10"/>
              </a:lnSpc>
            </a:pPr>
            <a:r>
              <a:rPr lang="en-US" sz="3700" spc="111" u="sng">
                <a:solidFill>
                  <a:srgbClr val="8F5E3F"/>
                </a:solidFill>
                <a:latin typeface="อีฟดอวอิ้ง"/>
              </a:rPr>
              <a:t>Redes: Conjuntos de Infraestruturas que Interligam o Espaço Geográfico</a:t>
            </a:r>
          </a:p>
          <a:p>
            <a:pPr>
              <a:lnSpc>
                <a:spcPts val="4810"/>
              </a:lnSpc>
            </a:pPr>
          </a:p>
          <a:p>
            <a:pPr>
              <a:lnSpc>
                <a:spcPts val="4810"/>
              </a:lnSpc>
            </a:pPr>
            <a:r>
              <a:rPr lang="en-US" sz="3700" spc="111" u="sng">
                <a:solidFill>
                  <a:srgbClr val="8F5E3F"/>
                </a:solidFill>
                <a:latin typeface="อีฟดอวอิ้ง"/>
              </a:rPr>
              <a:t>Conceito:</a:t>
            </a:r>
            <a:r>
              <a:rPr lang="en-US" sz="3700" spc="111">
                <a:solidFill>
                  <a:srgbClr val="8F5E3F"/>
                </a:solidFill>
                <a:latin typeface="อีฟดอวอิ้ง"/>
              </a:rPr>
              <a:t> Redes são sistemas formados por pontos interconectados por linhas, que podem ser físicas, como rodovias e ferrovias, ou virtuais, como conexões de internet. Essas redes facilitam o movimento de pessoas, mercadorias e informações através de grandes distâncias, conectando diferentes partes de um território ou até mesmo diferentes territórios ao redor do mundo.</a:t>
            </a:r>
          </a:p>
          <a:p>
            <a:pPr>
              <a:lnSpc>
                <a:spcPts val="4810"/>
              </a:lnSpc>
            </a:pPr>
          </a:p>
          <a:p>
            <a:pPr>
              <a:lnSpc>
                <a:spcPts val="4810"/>
              </a:lnSpc>
            </a:pPr>
            <a:r>
              <a:rPr lang="en-US" sz="3700" spc="111" u="sng">
                <a:solidFill>
                  <a:srgbClr val="8F5E3F"/>
                </a:solidFill>
                <a:latin typeface="อีฟดอวอิ้ง"/>
              </a:rPr>
              <a:t>Contextualizando o conceito:</a:t>
            </a:r>
            <a:r>
              <a:rPr lang="en-US" sz="3700" spc="111">
                <a:solidFill>
                  <a:srgbClr val="8F5E3F"/>
                </a:solidFill>
                <a:latin typeface="อีฟดอวอิ้ง"/>
              </a:rPr>
              <a:t> As estradas que ligam cidades são como as trilhas de um parque, permitindo que carros e ônibus viajem entre elas. A internet é como um sistema invisível de cabos e ondas que conecta seu celular e computador com o resto do mundo.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172927" y="7136874"/>
            <a:ext cx="7048091" cy="3564451"/>
          </a:xfrm>
          <a:custGeom>
            <a:avLst/>
            <a:gdLst/>
            <a:ahLst/>
            <a:cxnLst/>
            <a:rect r="r" b="b" t="t" l="l"/>
            <a:pathLst>
              <a:path h="3564451" w="7048091">
                <a:moveTo>
                  <a:pt x="0" y="0"/>
                </a:moveTo>
                <a:lnTo>
                  <a:pt x="7048092" y="0"/>
                </a:lnTo>
                <a:lnTo>
                  <a:pt x="7048092" y="3564451"/>
                </a:lnTo>
                <a:lnTo>
                  <a:pt x="0" y="3564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196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44395" y="8128038"/>
            <a:ext cx="2766932" cy="3011892"/>
          </a:xfrm>
          <a:custGeom>
            <a:avLst/>
            <a:gdLst/>
            <a:ahLst/>
            <a:cxnLst/>
            <a:rect r="r" b="b" t="t" l="l"/>
            <a:pathLst>
              <a:path h="3011892" w="2766932">
                <a:moveTo>
                  <a:pt x="0" y="0"/>
                </a:moveTo>
                <a:lnTo>
                  <a:pt x="2766932" y="0"/>
                </a:lnTo>
                <a:lnTo>
                  <a:pt x="2766932" y="3011893"/>
                </a:lnTo>
                <a:lnTo>
                  <a:pt x="0" y="3011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2754" t="-6087" r="0" b="-6087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816632" y="9448768"/>
            <a:ext cx="8459070" cy="4278030"/>
          </a:xfrm>
          <a:custGeom>
            <a:avLst/>
            <a:gdLst/>
            <a:ahLst/>
            <a:cxnLst/>
            <a:rect r="r" b="b" t="t" l="l"/>
            <a:pathLst>
              <a:path h="4278030" w="8459070">
                <a:moveTo>
                  <a:pt x="0" y="0"/>
                </a:moveTo>
                <a:lnTo>
                  <a:pt x="8459070" y="0"/>
                </a:lnTo>
                <a:lnTo>
                  <a:pt x="8459070" y="4278030"/>
                </a:lnTo>
                <a:lnTo>
                  <a:pt x="0" y="42780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196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593893" y="6372480"/>
            <a:ext cx="3400561" cy="3701617"/>
          </a:xfrm>
          <a:custGeom>
            <a:avLst/>
            <a:gdLst/>
            <a:ahLst/>
            <a:cxnLst/>
            <a:rect r="r" b="b" t="t" l="l"/>
            <a:pathLst>
              <a:path h="3701617" w="3400561">
                <a:moveTo>
                  <a:pt x="0" y="0"/>
                </a:moveTo>
                <a:lnTo>
                  <a:pt x="3400561" y="0"/>
                </a:lnTo>
                <a:lnTo>
                  <a:pt x="3400561" y="3701616"/>
                </a:lnTo>
                <a:lnTo>
                  <a:pt x="0" y="37016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2754" t="-6087" r="0" b="-6087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3" t="-17128" r="-923" b="-93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07186" y="96050"/>
            <a:ext cx="15295562" cy="999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60"/>
              </a:lnSpc>
            </a:pPr>
            <a:r>
              <a:rPr lang="en-US" sz="3200" spc="96" u="sng">
                <a:solidFill>
                  <a:srgbClr val="8F5E3F"/>
                </a:solidFill>
                <a:latin typeface="อีฟดอวอิ้ง"/>
              </a:rPr>
              <a:t>Fluxos: de Pessoas, Mercadorias (Materiais) e Informações (Imateriais) que Trafegam pelas Redes</a:t>
            </a:r>
          </a:p>
          <a:p>
            <a:pPr>
              <a:lnSpc>
                <a:spcPts val="4160"/>
              </a:lnSpc>
            </a:pPr>
          </a:p>
          <a:p>
            <a:pPr>
              <a:lnSpc>
                <a:spcPts val="4160"/>
              </a:lnSpc>
            </a:pPr>
            <a:r>
              <a:rPr lang="en-US" sz="3200" spc="96" u="sng">
                <a:solidFill>
                  <a:srgbClr val="8F5E3F"/>
                </a:solidFill>
                <a:latin typeface="อีฟดอวอิ้ง"/>
              </a:rPr>
              <a:t>Conceito de Fluxos Materiais: </a:t>
            </a:r>
            <a:r>
              <a:rPr lang="en-US" sz="3200" spc="96">
                <a:solidFill>
                  <a:srgbClr val="8F5E3F"/>
                </a:solidFill>
                <a:latin typeface="อีฟดอวอิ้ง"/>
              </a:rPr>
              <a:t>São os movimentos físicos de pessoas e objetos através das redes. Isso inclui tudo que você pode tocar, como carros, alimentos e móveis, quando são transportados de um lugar para outro.</a:t>
            </a:r>
          </a:p>
          <a:p>
            <a:pPr>
              <a:lnSpc>
                <a:spcPts val="4160"/>
              </a:lnSpc>
            </a:pPr>
          </a:p>
          <a:p>
            <a:pPr>
              <a:lnSpc>
                <a:spcPts val="4160"/>
              </a:lnSpc>
            </a:pPr>
            <a:r>
              <a:rPr lang="en-US" sz="3200" spc="96" u="sng">
                <a:solidFill>
                  <a:srgbClr val="8F5E3F"/>
                </a:solidFill>
                <a:latin typeface="อีฟดอวอิ้ง"/>
              </a:rPr>
              <a:t>Conceito de Fluxos Imateriais:</a:t>
            </a:r>
            <a:r>
              <a:rPr lang="en-US" sz="3200" spc="96">
                <a:solidFill>
                  <a:srgbClr val="8F5E3F"/>
                </a:solidFill>
                <a:latin typeface="อีฟดอวอิ้ง"/>
              </a:rPr>
              <a:t> Referem-se à circulação de coisas que você não pode tocar, como ideias, informações e dinheiro digital. Isso acontece através de redes como a internet ou redes de comunicação.</a:t>
            </a:r>
          </a:p>
          <a:p>
            <a:pPr>
              <a:lnSpc>
                <a:spcPts val="4160"/>
              </a:lnSpc>
            </a:pPr>
          </a:p>
          <a:p>
            <a:pPr>
              <a:lnSpc>
                <a:spcPts val="4160"/>
              </a:lnSpc>
            </a:pPr>
            <a:r>
              <a:rPr lang="en-US" sz="3200" spc="96" u="sng">
                <a:solidFill>
                  <a:srgbClr val="8F5E3F"/>
                </a:solidFill>
                <a:latin typeface="อีฟดอวอิ้ง"/>
              </a:rPr>
              <a:t>Contextualizando o conceito fluxo material:</a:t>
            </a:r>
            <a:r>
              <a:rPr lang="en-US" sz="3200" spc="96">
                <a:solidFill>
                  <a:srgbClr val="8F5E3F"/>
                </a:solidFill>
                <a:latin typeface="อีฟดอวอิ้ง"/>
              </a:rPr>
              <a:t> Quando sua família vai de carro para visitar parentes em outra cidade, vocês estão criando um fluxo material de pessoas.</a:t>
            </a:r>
          </a:p>
          <a:p>
            <a:pPr>
              <a:lnSpc>
                <a:spcPts val="4160"/>
              </a:lnSpc>
            </a:pPr>
          </a:p>
          <a:p>
            <a:pPr>
              <a:lnSpc>
                <a:spcPts val="4160"/>
              </a:lnSpc>
            </a:pPr>
            <a:r>
              <a:rPr lang="en-US" sz="3200" spc="96" u="sng">
                <a:solidFill>
                  <a:srgbClr val="8F5E3F"/>
                </a:solidFill>
                <a:latin typeface="อีฟดอวอิ้ง"/>
              </a:rPr>
              <a:t>Contextualizando o conceito fluxo imaterial: </a:t>
            </a:r>
            <a:r>
              <a:rPr lang="en-US" sz="3200" spc="96">
                <a:solidFill>
                  <a:srgbClr val="8F5E3F"/>
                </a:solidFill>
                <a:latin typeface="อีฟดอวอิ้ง"/>
              </a:rPr>
              <a:t>Enviar uma mensagem pelo WhatsApp para um amigo é um exemplo de fluxo imaterial, pois a informação viaja invisivelmente através da rede de internet.</a:t>
            </a:r>
          </a:p>
          <a:p>
            <a:pPr>
              <a:lnSpc>
                <a:spcPts val="416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73947" y="9180293"/>
            <a:ext cx="1414053" cy="1182502"/>
          </a:xfrm>
          <a:custGeom>
            <a:avLst/>
            <a:gdLst/>
            <a:ahLst/>
            <a:cxnLst/>
            <a:rect r="r" b="b" t="t" l="l"/>
            <a:pathLst>
              <a:path h="1182502" w="1414053">
                <a:moveTo>
                  <a:pt x="0" y="0"/>
                </a:moveTo>
                <a:lnTo>
                  <a:pt x="1414053" y="0"/>
                </a:lnTo>
                <a:lnTo>
                  <a:pt x="1414053" y="1182502"/>
                </a:lnTo>
                <a:lnTo>
                  <a:pt x="0" y="11825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6002748" y="586286"/>
            <a:ext cx="9193889" cy="8527332"/>
          </a:xfrm>
          <a:custGeom>
            <a:avLst/>
            <a:gdLst/>
            <a:ahLst/>
            <a:cxnLst/>
            <a:rect r="r" b="b" t="t" l="l"/>
            <a:pathLst>
              <a:path h="8527332" w="9193889">
                <a:moveTo>
                  <a:pt x="9193890" y="0"/>
                </a:moveTo>
                <a:lnTo>
                  <a:pt x="0" y="0"/>
                </a:lnTo>
                <a:lnTo>
                  <a:pt x="0" y="8527332"/>
                </a:lnTo>
                <a:lnTo>
                  <a:pt x="9193890" y="8527332"/>
                </a:lnTo>
                <a:lnTo>
                  <a:pt x="919389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7" t="-13555" r="-707" b="-675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1910" y="471884"/>
            <a:ext cx="15342247" cy="9266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79"/>
              </a:lnSpc>
            </a:pPr>
            <a:r>
              <a:rPr lang="en-US" sz="3399" spc="84" u="sng">
                <a:solidFill>
                  <a:srgbClr val="70523C"/>
                </a:solidFill>
                <a:latin typeface="Bobby Jones"/>
              </a:rPr>
              <a:t>GEOPOLÍTICA: RELAÇÕES INTERNACIONAIS ENTRE OS TERRITÓRIOS E SEUS ESPAÇOS GEOGRÁFICOS</a:t>
            </a:r>
          </a:p>
          <a:p>
            <a:pPr>
              <a:lnSpc>
                <a:spcPts val="4079"/>
              </a:lnSpc>
            </a:pPr>
          </a:p>
          <a:p>
            <a:pPr>
              <a:lnSpc>
                <a:spcPts val="4079"/>
              </a:lnSpc>
            </a:pPr>
            <a:r>
              <a:rPr lang="en-US" sz="3399" spc="84" u="sng">
                <a:solidFill>
                  <a:srgbClr val="70523C"/>
                </a:solidFill>
                <a:latin typeface="Bobby Jones"/>
              </a:rPr>
              <a:t>Conceito: </a:t>
            </a:r>
            <a:r>
              <a:rPr lang="en-US" sz="3399" spc="84">
                <a:solidFill>
                  <a:srgbClr val="70523C"/>
                </a:solidFill>
                <a:latin typeface="Bobby Jones"/>
              </a:rPr>
              <a:t>Geopolítica é o estudo das relações internacionais observadas através das lentes do espaço geográfico, considerando como a geografia, a economia e a política influenciam as relações entre nações. A geopolítica explora como países interagem baseados em sua localização geográfica, recursos naturais, capacidades militares e objetivos estratégicos.</a:t>
            </a:r>
          </a:p>
          <a:p>
            <a:pPr>
              <a:lnSpc>
                <a:spcPts val="4079"/>
              </a:lnSpc>
            </a:pPr>
          </a:p>
          <a:p>
            <a:pPr>
              <a:lnSpc>
                <a:spcPts val="4079"/>
              </a:lnSpc>
            </a:pPr>
            <a:r>
              <a:rPr lang="en-US" sz="3399" spc="84" u="sng">
                <a:solidFill>
                  <a:srgbClr val="70523C"/>
                </a:solidFill>
                <a:latin typeface="Bobby Jones"/>
              </a:rPr>
              <a:t>Contextualizando o conceito:</a:t>
            </a:r>
            <a:r>
              <a:rPr lang="en-US" sz="3399" spc="84">
                <a:solidFill>
                  <a:srgbClr val="70523C"/>
                </a:solidFill>
                <a:latin typeface="Bobby Jones"/>
              </a:rPr>
              <a:t> A disputa por recursos naturais, como petróleo e água, é um aspecto central da geopolítica. Por exemplo, o controle do Oriente Médio é estrategicamente importante para muitas nações devido às suas vastas reservas de petróleo, o que tem levado a conflitos e alianças baseadas na necessidade de acessar esses recursos. </a:t>
            </a:r>
          </a:p>
          <a:p>
            <a:pPr>
              <a:lnSpc>
                <a:spcPts val="4079"/>
              </a:lnSpc>
            </a:pPr>
            <a:r>
              <a:rPr lang="en-US" sz="3399" spc="84">
                <a:solidFill>
                  <a:srgbClr val="70523C"/>
                </a:solidFill>
                <a:latin typeface="Bobby Jones"/>
              </a:rPr>
              <a:t>A disputa por terras ricas em petróleo pode ser vista como dois jogadores de um jogo disputando a mesma peça valiosa. Como eles negociam ou competem por essa peça afeta como se dão bem e como jogam o jogo.</a:t>
            </a:r>
          </a:p>
          <a:p>
            <a:pPr marL="0" indent="0" lvl="0">
              <a:lnSpc>
                <a:spcPts val="4079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110392" y="6813168"/>
            <a:ext cx="3017891" cy="4479245"/>
          </a:xfrm>
          <a:custGeom>
            <a:avLst/>
            <a:gdLst/>
            <a:ahLst/>
            <a:cxnLst/>
            <a:rect r="r" b="b" t="t" l="l"/>
            <a:pathLst>
              <a:path h="4479245" w="3017891">
                <a:moveTo>
                  <a:pt x="0" y="0"/>
                </a:moveTo>
                <a:lnTo>
                  <a:pt x="3017891" y="0"/>
                </a:lnTo>
                <a:lnTo>
                  <a:pt x="3017891" y="4479245"/>
                </a:lnTo>
                <a:lnTo>
                  <a:pt x="0" y="4479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32589" y="9291563"/>
            <a:ext cx="3791388" cy="1350682"/>
          </a:xfrm>
          <a:custGeom>
            <a:avLst/>
            <a:gdLst/>
            <a:ahLst/>
            <a:cxnLst/>
            <a:rect r="r" b="b" t="t" l="l"/>
            <a:pathLst>
              <a:path h="1350682" w="3791388">
                <a:moveTo>
                  <a:pt x="0" y="0"/>
                </a:moveTo>
                <a:lnTo>
                  <a:pt x="3791388" y="0"/>
                </a:lnTo>
                <a:lnTo>
                  <a:pt x="3791388" y="1350681"/>
                </a:lnTo>
                <a:lnTo>
                  <a:pt x="0" y="13506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3" t="-17128" r="-923" b="-93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4286" y="123568"/>
            <a:ext cx="15295562" cy="10918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50"/>
              </a:lnSpc>
            </a:pP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Glossário: (Parte I)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  <a:r>
              <a:rPr lang="en-US" sz="3500" spc="105" u="sng">
                <a:solidFill>
                  <a:srgbClr val="8F5E3F"/>
                </a:solidFill>
                <a:latin typeface="อีฟดอวอิ้ง"/>
              </a:rPr>
              <a:t>Países Hegemônicos:</a:t>
            </a: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 São nações que lideram em poder e influência no mundo. Eles têm economias fortes, tecnologias avançadas, e fortes militares. Exemplos incluem os Estados Unidos, China e países da União Europeia.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Órgãos internacionais sob os quais países hegemônicos possuem grande influência e poder de decisão: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  <a:r>
              <a:rPr lang="en-US" sz="3500" spc="105" u="sng">
                <a:solidFill>
                  <a:srgbClr val="8F5E3F"/>
                </a:solidFill>
                <a:latin typeface="อีฟดอวอิ้ง"/>
              </a:rPr>
              <a:t>ONU (Organização das Nações Unidas):</a:t>
            </a: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 É como uma grande escola onde representantes de quase todos os países do mundo se reúnem para discutir e tomar decisões sobre problemas globais, como paz, segurança, pobreza e mudanças climáticas. Ela trabalha para promover a cooperação entre os países e melhorar a vida das pessoas ao redor do mundo.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73947" y="9180293"/>
            <a:ext cx="1414053" cy="1182502"/>
          </a:xfrm>
          <a:custGeom>
            <a:avLst/>
            <a:gdLst/>
            <a:ahLst/>
            <a:cxnLst/>
            <a:rect r="r" b="b" t="t" l="l"/>
            <a:pathLst>
              <a:path h="1182502" w="1414053">
                <a:moveTo>
                  <a:pt x="0" y="0"/>
                </a:moveTo>
                <a:lnTo>
                  <a:pt x="1414053" y="0"/>
                </a:lnTo>
                <a:lnTo>
                  <a:pt x="1414053" y="1182502"/>
                </a:lnTo>
                <a:lnTo>
                  <a:pt x="0" y="11825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6002748" y="586286"/>
            <a:ext cx="9193889" cy="8527332"/>
          </a:xfrm>
          <a:custGeom>
            <a:avLst/>
            <a:gdLst/>
            <a:ahLst/>
            <a:cxnLst/>
            <a:rect r="r" b="b" t="t" l="l"/>
            <a:pathLst>
              <a:path h="8527332" w="9193889">
                <a:moveTo>
                  <a:pt x="9193890" y="0"/>
                </a:moveTo>
                <a:lnTo>
                  <a:pt x="0" y="0"/>
                </a:lnTo>
                <a:lnTo>
                  <a:pt x="0" y="8527332"/>
                </a:lnTo>
                <a:lnTo>
                  <a:pt x="9193890" y="8527332"/>
                </a:lnTo>
                <a:lnTo>
                  <a:pt x="919389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3" t="-17128" r="-923" b="-93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4286" y="-104775"/>
            <a:ext cx="15295562" cy="10918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50"/>
              </a:lnSpc>
            </a:pP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Glossário: (Parte II)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  <a:r>
              <a:rPr lang="en-US" sz="3500" spc="105" u="sng">
                <a:solidFill>
                  <a:srgbClr val="8F5E3F"/>
                </a:solidFill>
                <a:latin typeface="อีฟดอวอิ้ง"/>
              </a:rPr>
              <a:t>FMI (Fundo Monetário Internacional):</a:t>
            </a: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 Funciona como um banco para os países. Quando um país está com dificuldades financeiras, como gastar mais do que pode pagar, o FMI pode emprestar dinheiro para ajudá-lo. Em troca, o país deve concordar em fazer mudanças sugeridas pelo FMI para melhorar sua economia.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  <a:r>
              <a:rPr lang="en-US" sz="3500" spc="105" u="sng">
                <a:solidFill>
                  <a:srgbClr val="8F5E3F"/>
                </a:solidFill>
                <a:latin typeface="อีฟดอวอิ้ง"/>
              </a:rPr>
              <a:t>G20 (Grupo dos Vinte):</a:t>
            </a: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 É um clube dos 19 países mais ricos do mundo, mais a União Europeia. Eles se reúnem para discutir e tomar decisões sobre a economia mundial. Juntos, esses países representam a maior parte do comércio e da economia global, então suas decisões têm um grande impacto em todo o mundo.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Essas organizações desempenham papéis cruciais na geopolítica global, e os países hegemônicos, devido à sua influência econômica e política, muitas vezes desempenham papéis de liderança dentro dessas entidades, moldando políticas e decisões que afetam nações em todo o mundo.</a:t>
            </a:r>
          </a:p>
          <a:p>
            <a:pPr>
              <a:lnSpc>
                <a:spcPts val="455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73947" y="9180293"/>
            <a:ext cx="1414053" cy="1182502"/>
          </a:xfrm>
          <a:custGeom>
            <a:avLst/>
            <a:gdLst/>
            <a:ahLst/>
            <a:cxnLst/>
            <a:rect r="r" b="b" t="t" l="l"/>
            <a:pathLst>
              <a:path h="1182502" w="1414053">
                <a:moveTo>
                  <a:pt x="0" y="0"/>
                </a:moveTo>
                <a:lnTo>
                  <a:pt x="1414053" y="0"/>
                </a:lnTo>
                <a:lnTo>
                  <a:pt x="1414053" y="1182502"/>
                </a:lnTo>
                <a:lnTo>
                  <a:pt x="0" y="11825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6002748" y="586286"/>
            <a:ext cx="9193889" cy="8527332"/>
          </a:xfrm>
          <a:custGeom>
            <a:avLst/>
            <a:gdLst/>
            <a:ahLst/>
            <a:cxnLst/>
            <a:rect r="r" b="b" t="t" l="l"/>
            <a:pathLst>
              <a:path h="8527332" w="9193889">
                <a:moveTo>
                  <a:pt x="9193890" y="0"/>
                </a:moveTo>
                <a:lnTo>
                  <a:pt x="0" y="0"/>
                </a:lnTo>
                <a:lnTo>
                  <a:pt x="0" y="8527332"/>
                </a:lnTo>
                <a:lnTo>
                  <a:pt x="9193890" y="8527332"/>
                </a:lnTo>
                <a:lnTo>
                  <a:pt x="919389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3" t="-17128" r="-923" b="-93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6545" y="299736"/>
            <a:ext cx="15295562" cy="634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50"/>
              </a:lnSpc>
            </a:pP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Glossário: (Parte III)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  <a:r>
              <a:rPr lang="en-US" sz="3500" spc="105" u="sng">
                <a:solidFill>
                  <a:srgbClr val="8F5E3F"/>
                </a:solidFill>
                <a:latin typeface="อีฟดอวอิ้ง"/>
              </a:rPr>
              <a:t>Países Subdesenvolvidos e sua Dependência de Países Hegemônicos</a:t>
            </a:r>
          </a:p>
          <a:p>
            <a:pPr>
              <a:lnSpc>
                <a:spcPts val="4550"/>
              </a:lnSpc>
            </a:pPr>
            <a:r>
              <a:rPr lang="en-US" sz="3500" spc="105" u="sng">
                <a:solidFill>
                  <a:srgbClr val="8F5E3F"/>
                </a:solidFill>
                <a:latin typeface="อีฟดอวอิ้ง"/>
              </a:rPr>
              <a:t>Países Subdesenvolvidos:</a:t>
            </a:r>
            <a:r>
              <a:rPr lang="en-US" sz="3500" spc="105">
                <a:solidFill>
                  <a:srgbClr val="8F5E3F"/>
                </a:solidFill>
                <a:latin typeface="อีฟดอวอิ้ง"/>
              </a:rPr>
              <a:t> São nações que enfrentam desafios significativos em áreas como saúde, educação, infraestrutura e economia. Eles geralmente têm economias pouco desenvolvidas, altas taxas de pobreza e poucos recursos para investir em desenvolvimento. Exemplos incluem: África: Nigéria, Etiópia e Moçambique, Ásia: Bangladesh, Nepal e Camboja, América Latina: Haiti, Nicarágua e Bolívia.</a:t>
            </a:r>
          </a:p>
          <a:p>
            <a:pPr>
              <a:lnSpc>
                <a:spcPts val="4550"/>
              </a:lnSpc>
            </a:pPr>
          </a:p>
          <a:p>
            <a:pPr>
              <a:lnSpc>
                <a:spcPts val="455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873947" y="9180293"/>
            <a:ext cx="1414053" cy="1182502"/>
          </a:xfrm>
          <a:custGeom>
            <a:avLst/>
            <a:gdLst/>
            <a:ahLst/>
            <a:cxnLst/>
            <a:rect r="r" b="b" t="t" l="l"/>
            <a:pathLst>
              <a:path h="1182502" w="1414053">
                <a:moveTo>
                  <a:pt x="0" y="0"/>
                </a:moveTo>
                <a:lnTo>
                  <a:pt x="1414053" y="0"/>
                </a:lnTo>
                <a:lnTo>
                  <a:pt x="1414053" y="1182502"/>
                </a:lnTo>
                <a:lnTo>
                  <a:pt x="0" y="11825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6002748" y="586286"/>
            <a:ext cx="9193889" cy="8527332"/>
          </a:xfrm>
          <a:custGeom>
            <a:avLst/>
            <a:gdLst/>
            <a:ahLst/>
            <a:cxnLst/>
            <a:rect r="r" b="b" t="t" l="l"/>
            <a:pathLst>
              <a:path h="8527332" w="9193889">
                <a:moveTo>
                  <a:pt x="9193890" y="0"/>
                </a:moveTo>
                <a:lnTo>
                  <a:pt x="0" y="0"/>
                </a:lnTo>
                <a:lnTo>
                  <a:pt x="0" y="8527332"/>
                </a:lnTo>
                <a:lnTo>
                  <a:pt x="9193890" y="8527332"/>
                </a:lnTo>
                <a:lnTo>
                  <a:pt x="919389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7" t="-13555" r="-707" b="-67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41446" y="6673822"/>
            <a:ext cx="6760084" cy="3771564"/>
          </a:xfrm>
          <a:custGeom>
            <a:avLst/>
            <a:gdLst/>
            <a:ahLst/>
            <a:cxnLst/>
            <a:rect r="r" b="b" t="t" l="l"/>
            <a:pathLst>
              <a:path h="3771564" w="6760084">
                <a:moveTo>
                  <a:pt x="0" y="0"/>
                </a:moveTo>
                <a:lnTo>
                  <a:pt x="6760085" y="0"/>
                </a:lnTo>
                <a:lnTo>
                  <a:pt x="6760085" y="3771563"/>
                </a:lnTo>
                <a:lnTo>
                  <a:pt x="0" y="37715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72681" y="1028700"/>
            <a:ext cx="3415249" cy="1679164"/>
          </a:xfrm>
          <a:custGeom>
            <a:avLst/>
            <a:gdLst/>
            <a:ahLst/>
            <a:cxnLst/>
            <a:rect r="r" b="b" t="t" l="l"/>
            <a:pathLst>
              <a:path h="1679164" w="3415249">
                <a:moveTo>
                  <a:pt x="0" y="0"/>
                </a:moveTo>
                <a:lnTo>
                  <a:pt x="3415248" y="0"/>
                </a:lnTo>
                <a:lnTo>
                  <a:pt x="3415248" y="1679164"/>
                </a:lnTo>
                <a:lnTo>
                  <a:pt x="0" y="1679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5190513" y="-1042585"/>
            <a:ext cx="7278323" cy="13014801"/>
          </a:xfrm>
          <a:custGeom>
            <a:avLst/>
            <a:gdLst/>
            <a:ahLst/>
            <a:cxnLst/>
            <a:rect r="r" b="b" t="t" l="l"/>
            <a:pathLst>
              <a:path h="13014801" w="7278323">
                <a:moveTo>
                  <a:pt x="0" y="0"/>
                </a:moveTo>
                <a:lnTo>
                  <a:pt x="7278324" y="0"/>
                </a:lnTo>
                <a:lnTo>
                  <a:pt x="7278324" y="13014801"/>
                </a:lnTo>
                <a:lnTo>
                  <a:pt x="0" y="130148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16" t="0" r="-5117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93249">
            <a:off x="3021758" y="655088"/>
            <a:ext cx="1228065" cy="1674634"/>
          </a:xfrm>
          <a:custGeom>
            <a:avLst/>
            <a:gdLst/>
            <a:ahLst/>
            <a:cxnLst/>
            <a:rect r="r" b="b" t="t" l="l"/>
            <a:pathLst>
              <a:path h="1674634" w="1228065">
                <a:moveTo>
                  <a:pt x="0" y="0"/>
                </a:moveTo>
                <a:lnTo>
                  <a:pt x="1228065" y="0"/>
                </a:lnTo>
                <a:lnTo>
                  <a:pt x="1228065" y="1674634"/>
                </a:lnTo>
                <a:lnTo>
                  <a:pt x="0" y="16746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901116" y="1390474"/>
            <a:ext cx="3616452" cy="691492"/>
          </a:xfrm>
          <a:custGeom>
            <a:avLst/>
            <a:gdLst/>
            <a:ahLst/>
            <a:cxnLst/>
            <a:rect r="r" b="b" t="t" l="l"/>
            <a:pathLst>
              <a:path h="691492" w="3616452">
                <a:moveTo>
                  <a:pt x="0" y="0"/>
                </a:moveTo>
                <a:lnTo>
                  <a:pt x="3616452" y="0"/>
                </a:lnTo>
                <a:lnTo>
                  <a:pt x="3616452" y="691491"/>
                </a:lnTo>
                <a:lnTo>
                  <a:pt x="0" y="6914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8000"/>
            </a:blip>
            <a:stretch>
              <a:fillRect l="0" t="0" r="-15331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011351" y="2072440"/>
            <a:ext cx="10922763" cy="6018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 spc="79">
                <a:solidFill>
                  <a:srgbClr val="70523C"/>
                </a:solidFill>
                <a:latin typeface="Bobby Jones"/>
              </a:rPr>
              <a:t>ATIVIDADES: </a:t>
            </a:r>
          </a:p>
          <a:p>
            <a:pPr algn="ctr">
              <a:lnSpc>
                <a:spcPts val="3839"/>
              </a:lnSpc>
            </a:pPr>
          </a:p>
          <a:p>
            <a:pPr algn="ctr">
              <a:lnSpc>
                <a:spcPts val="3839"/>
              </a:lnSpc>
            </a:pPr>
            <a:r>
              <a:rPr lang="en-US" sz="3199" spc="79">
                <a:solidFill>
                  <a:srgbClr val="70523C"/>
                </a:solidFill>
                <a:latin typeface="Bobby Jones"/>
              </a:rPr>
              <a:t>Praticando o aprendizado: Página 275 - Questões: 1 e 3.</a:t>
            </a:r>
          </a:p>
          <a:p>
            <a:pPr algn="ctr">
              <a:lnSpc>
                <a:spcPts val="3839"/>
              </a:lnSpc>
            </a:pPr>
          </a:p>
          <a:p>
            <a:pPr algn="ctr">
              <a:lnSpc>
                <a:spcPts val="3839"/>
              </a:lnSpc>
            </a:pPr>
            <a:r>
              <a:rPr lang="en-US" sz="3199" spc="79">
                <a:solidFill>
                  <a:srgbClr val="70523C"/>
                </a:solidFill>
                <a:latin typeface="Bobby Jones"/>
              </a:rPr>
              <a:t>Aplicando o conhecimento: Página: 275 - Questões: 1 e 4.</a:t>
            </a:r>
          </a:p>
          <a:p>
            <a:pPr algn="ctr">
              <a:lnSpc>
                <a:spcPts val="3839"/>
              </a:lnSpc>
            </a:pPr>
          </a:p>
          <a:p>
            <a:pPr algn="ctr">
              <a:lnSpc>
                <a:spcPts val="3839"/>
              </a:lnSpc>
            </a:pPr>
            <a:r>
              <a:rPr lang="en-US" sz="3199" spc="79">
                <a:solidFill>
                  <a:srgbClr val="70523C"/>
                </a:solidFill>
                <a:latin typeface="Bobby Jones"/>
              </a:rPr>
              <a:t>Desenvolvendo habilidades: Página 276: - Questões 1, 2 e 4.</a:t>
            </a:r>
          </a:p>
          <a:p>
            <a:pPr algn="ctr">
              <a:lnSpc>
                <a:spcPts val="3839"/>
              </a:lnSpc>
            </a:pPr>
          </a:p>
          <a:p>
            <a:pPr algn="ctr">
              <a:lnSpc>
                <a:spcPts val="3839"/>
              </a:lnSpc>
            </a:pPr>
          </a:p>
          <a:p>
            <a:pPr algn="ctr">
              <a:lnSpc>
                <a:spcPts val="3839"/>
              </a:lnSpc>
            </a:pPr>
            <a:r>
              <a:rPr lang="en-US" sz="3199" spc="79">
                <a:solidFill>
                  <a:srgbClr val="70523C"/>
                </a:solidFill>
                <a:latin typeface="Bobby Jones"/>
              </a:rPr>
              <a:t>Lição de casa para o feriado (entrega 15/02)</a:t>
            </a:r>
          </a:p>
          <a:p>
            <a:pPr algn="ctr">
              <a:lnSpc>
                <a:spcPts val="3839"/>
              </a:lnSpc>
            </a:pPr>
            <a:r>
              <a:rPr lang="en-US" sz="3199" spc="79">
                <a:solidFill>
                  <a:srgbClr val="70523C"/>
                </a:solidFill>
                <a:latin typeface="Bobby Jones"/>
              </a:rPr>
              <a:t> </a:t>
            </a:r>
            <a:r>
              <a:rPr lang="en-US" sz="3199" spc="79">
                <a:solidFill>
                  <a:srgbClr val="70523C"/>
                </a:solidFill>
                <a:latin typeface="Bobby Jones"/>
              </a:rPr>
              <a:t>Atividade das páginas 273/274 - Situação problema.</a:t>
            </a:r>
          </a:p>
          <a:p>
            <a:pPr algn="ctr" marL="0" indent="0" lvl="0">
              <a:lnSpc>
                <a:spcPts val="5279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6513718" y="1898467"/>
            <a:ext cx="3572502" cy="1756480"/>
          </a:xfrm>
          <a:custGeom>
            <a:avLst/>
            <a:gdLst/>
            <a:ahLst/>
            <a:cxnLst/>
            <a:rect r="r" b="b" t="t" l="l"/>
            <a:pathLst>
              <a:path h="1756480" w="3572502">
                <a:moveTo>
                  <a:pt x="3572502" y="0"/>
                </a:moveTo>
                <a:lnTo>
                  <a:pt x="0" y="0"/>
                </a:lnTo>
                <a:lnTo>
                  <a:pt x="0" y="1756480"/>
                </a:lnTo>
                <a:lnTo>
                  <a:pt x="3572502" y="1756480"/>
                </a:lnTo>
                <a:lnTo>
                  <a:pt x="3572502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-1751784" y="8758498"/>
            <a:ext cx="4197883" cy="1680902"/>
          </a:xfrm>
          <a:custGeom>
            <a:avLst/>
            <a:gdLst/>
            <a:ahLst/>
            <a:cxnLst/>
            <a:rect r="r" b="b" t="t" l="l"/>
            <a:pathLst>
              <a:path h="1680902" w="4197883">
                <a:moveTo>
                  <a:pt x="4197883" y="0"/>
                </a:moveTo>
                <a:lnTo>
                  <a:pt x="0" y="0"/>
                </a:lnTo>
                <a:lnTo>
                  <a:pt x="0" y="1680902"/>
                </a:lnTo>
                <a:lnTo>
                  <a:pt x="4197883" y="1680902"/>
                </a:lnTo>
                <a:lnTo>
                  <a:pt x="419788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75523" y="6004146"/>
            <a:ext cx="3017891" cy="4479245"/>
          </a:xfrm>
          <a:custGeom>
            <a:avLst/>
            <a:gdLst/>
            <a:ahLst/>
            <a:cxnLst/>
            <a:rect r="r" b="b" t="t" l="l"/>
            <a:pathLst>
              <a:path h="4479245" w="3017891">
                <a:moveTo>
                  <a:pt x="0" y="0"/>
                </a:moveTo>
                <a:lnTo>
                  <a:pt x="3017891" y="0"/>
                </a:lnTo>
                <a:lnTo>
                  <a:pt x="3017891" y="4479245"/>
                </a:lnTo>
                <a:lnTo>
                  <a:pt x="0" y="44792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350849" y="9206402"/>
            <a:ext cx="3791388" cy="1350682"/>
          </a:xfrm>
          <a:custGeom>
            <a:avLst/>
            <a:gdLst/>
            <a:ahLst/>
            <a:cxnLst/>
            <a:rect r="r" b="b" t="t" l="l"/>
            <a:pathLst>
              <a:path h="1350682" w="3791388">
                <a:moveTo>
                  <a:pt x="0" y="0"/>
                </a:moveTo>
                <a:lnTo>
                  <a:pt x="3791388" y="0"/>
                </a:lnTo>
                <a:lnTo>
                  <a:pt x="3791388" y="1350682"/>
                </a:lnTo>
                <a:lnTo>
                  <a:pt x="0" y="13506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-2766993" y="3311755"/>
            <a:ext cx="4379105" cy="2153060"/>
          </a:xfrm>
          <a:custGeom>
            <a:avLst/>
            <a:gdLst/>
            <a:ahLst/>
            <a:cxnLst/>
            <a:rect r="r" b="b" t="t" l="l"/>
            <a:pathLst>
              <a:path h="2153060" w="4379105">
                <a:moveTo>
                  <a:pt x="4379105" y="0"/>
                </a:moveTo>
                <a:lnTo>
                  <a:pt x="0" y="0"/>
                </a:lnTo>
                <a:lnTo>
                  <a:pt x="0" y="2153060"/>
                </a:lnTo>
                <a:lnTo>
                  <a:pt x="4379105" y="2153060"/>
                </a:lnTo>
                <a:lnTo>
                  <a:pt x="4379105" y="0"/>
                </a:lnTo>
                <a:close/>
              </a:path>
            </a:pathLst>
          </a:custGeom>
          <a:blipFill>
            <a:blip r:embed="rId4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049223" y="-2171867"/>
            <a:ext cx="5464495" cy="2686710"/>
          </a:xfrm>
          <a:custGeom>
            <a:avLst/>
            <a:gdLst/>
            <a:ahLst/>
            <a:cxnLst/>
            <a:rect r="r" b="b" t="t" l="l"/>
            <a:pathLst>
              <a:path h="2686710" w="5464495">
                <a:moveTo>
                  <a:pt x="0" y="0"/>
                </a:moveTo>
                <a:lnTo>
                  <a:pt x="5464495" y="0"/>
                </a:lnTo>
                <a:lnTo>
                  <a:pt x="5464495" y="2686710"/>
                </a:lnTo>
                <a:lnTo>
                  <a:pt x="0" y="26867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435096">
            <a:off x="15008705" y="4565089"/>
            <a:ext cx="1108085" cy="1252073"/>
          </a:xfrm>
          <a:custGeom>
            <a:avLst/>
            <a:gdLst/>
            <a:ahLst/>
            <a:cxnLst/>
            <a:rect r="r" b="b" t="t" l="l"/>
            <a:pathLst>
              <a:path h="1252073" w="1108085">
                <a:moveTo>
                  <a:pt x="1108084" y="0"/>
                </a:moveTo>
                <a:lnTo>
                  <a:pt x="0" y="0"/>
                </a:lnTo>
                <a:lnTo>
                  <a:pt x="0" y="1252072"/>
                </a:lnTo>
                <a:lnTo>
                  <a:pt x="1108084" y="1252072"/>
                </a:lnTo>
                <a:lnTo>
                  <a:pt x="110808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DAF8MXlqAA4</dc:identifier>
  <dcterms:modified xsi:type="dcterms:W3CDTF">2011-08-01T06:04:30Z</dcterms:modified>
  <cp:revision>1</cp:revision>
  <dc:title>9º ano do E.F aula 1</dc:title>
</cp:coreProperties>
</file>